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73" r:id="rId8"/>
    <p:sldId id="262" r:id="rId9"/>
    <p:sldId id="263" r:id="rId10"/>
    <p:sldId id="264" r:id="rId11"/>
    <p:sldId id="272" r:id="rId12"/>
    <p:sldId id="274" r:id="rId13"/>
    <p:sldId id="265" r:id="rId14"/>
    <p:sldId id="275" r:id="rId15"/>
    <p:sldId id="266" r:id="rId16"/>
    <p:sldId id="270" r:id="rId17"/>
    <p:sldId id="276" r:id="rId18"/>
    <p:sldId id="267" r:id="rId19"/>
    <p:sldId id="277" r:id="rId20"/>
    <p:sldId id="271" r:id="rId21"/>
    <p:sldId id="269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806-3A0D-4613-824F-9B1FA3D86B53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C9DD-83BE-4227-B7EA-95EB864FB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95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806-3A0D-4613-824F-9B1FA3D86B53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C9DD-83BE-4227-B7EA-95EB864FB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98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806-3A0D-4613-824F-9B1FA3D86B53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C9DD-83BE-4227-B7EA-95EB864FB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0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806-3A0D-4613-824F-9B1FA3D86B53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C9DD-83BE-4227-B7EA-95EB864FB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5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806-3A0D-4613-824F-9B1FA3D86B53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C9DD-83BE-4227-B7EA-95EB864FB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34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806-3A0D-4613-824F-9B1FA3D86B53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C9DD-83BE-4227-B7EA-95EB864FB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1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806-3A0D-4613-824F-9B1FA3D86B53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C9DD-83BE-4227-B7EA-95EB864FB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3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806-3A0D-4613-824F-9B1FA3D86B53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C9DD-83BE-4227-B7EA-95EB864FB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67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806-3A0D-4613-824F-9B1FA3D86B53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C9DD-83BE-4227-B7EA-95EB864FB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97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806-3A0D-4613-824F-9B1FA3D86B53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C9DD-83BE-4227-B7EA-95EB864FB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30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A806-3A0D-4613-824F-9B1FA3D86B53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C9DD-83BE-4227-B7EA-95EB864FB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04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0A806-3A0D-4613-824F-9B1FA3D86B53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2C9DD-83BE-4227-B7EA-95EB864FB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48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26570"/>
            <a:ext cx="9144000" cy="2754087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7030A0"/>
                </a:solidFill>
              </a:rPr>
              <a:t>XIII </a:t>
            </a:r>
            <a:r>
              <a:rPr lang="ru-RU" sz="4400" b="1" dirty="0" smtClean="0">
                <a:solidFill>
                  <a:srgbClr val="7030A0"/>
                </a:solidFill>
              </a:rPr>
              <a:t>Международный конгресс рыбаков</a:t>
            </a: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/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Ассоциация </a:t>
            </a:r>
            <a:r>
              <a:rPr lang="ru-RU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предприятий морского лова </a:t>
            </a:r>
            <a:r>
              <a:rPr lang="ru-RU" sz="2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тихоокеанских </a:t>
            </a:r>
            <a:r>
              <a:rPr lang="ru-RU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лососей </a:t>
            </a:r>
            <a:r>
              <a:rPr lang="ru-RU" sz="4000" b="1" dirty="0" smtClean="0">
                <a:solidFill>
                  <a:srgbClr val="0070C0"/>
                </a:solidFill>
              </a:rPr>
              <a:t/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Владивосток 4-5 октября 2018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080657"/>
            <a:ext cx="9144000" cy="3548742"/>
          </a:xfrm>
        </p:spPr>
        <p:txBody>
          <a:bodyPr>
            <a:normAutofit lnSpcReduction="10000"/>
          </a:bodyPr>
          <a:lstStyle/>
          <a:p>
            <a:endParaRPr lang="ru-RU" b="1" dirty="0" smtClean="0"/>
          </a:p>
          <a:p>
            <a:r>
              <a:rPr lang="ru-RU" b="1" dirty="0" smtClean="0"/>
              <a:t>С.А. СИНЯКОВ</a:t>
            </a:r>
          </a:p>
          <a:p>
            <a:r>
              <a:rPr lang="ru-RU" sz="4000" b="1" dirty="0" smtClean="0"/>
              <a:t>«</a:t>
            </a:r>
            <a:r>
              <a:rPr lang="ru-RU" sz="4000" b="1" dirty="0"/>
              <a:t>Отечественный промысел тихоокеанских лососей в исключительной экономической зоне России: состояние, проблемы и перспективы</a:t>
            </a:r>
            <a:r>
              <a:rPr lang="ru-RU" sz="4000" b="1" dirty="0" smtClean="0"/>
              <a:t>»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7466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0160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15 ИНЫХ </a:t>
            </a:r>
            <a:r>
              <a:rPr lang="ru-RU" sz="24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ФАКТОВ  О «ПРОМЫСЛЕ» ЛОСОСЕЙ В ИЭЗ РФ ПОСЛЕ ЗАПРЕТА ДРИФТЕРНЫХ СЕТЕЙ</a:t>
            </a:r>
            <a:endParaRPr lang="ru-RU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1229"/>
            <a:ext cx="10515600" cy="5055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11. </a:t>
            </a:r>
            <a:r>
              <a:rPr lang="ru-RU" sz="3600" dirty="0">
                <a:latin typeface="Arial Black" panose="020B0A04020102020204" pitchFamily="34" charset="0"/>
              </a:rPr>
              <a:t>В 2016  – 2018 гг. в для </a:t>
            </a:r>
            <a:r>
              <a:rPr lang="ru-RU" sz="3600" dirty="0" smtClean="0">
                <a:latin typeface="Arial Black" panose="020B0A04020102020204" pitchFamily="34" charset="0"/>
              </a:rPr>
              <a:t>российского промысла </a:t>
            </a:r>
            <a:r>
              <a:rPr lang="ru-RU" sz="3600" dirty="0">
                <a:latin typeface="Arial Black" panose="020B0A04020102020204" pitchFamily="34" charset="0"/>
              </a:rPr>
              <a:t>в ИЭЗ РФ ежегодно </a:t>
            </a:r>
            <a:r>
              <a:rPr lang="ru-RU" sz="3600" b="1" dirty="0">
                <a:latin typeface="Arial Black" panose="020B0A04020102020204" pitchFamily="34" charset="0"/>
              </a:rPr>
              <a:t>выделялась, но не </a:t>
            </a:r>
            <a:r>
              <a:rPr lang="ru-RU" sz="3600" b="1" dirty="0" smtClean="0">
                <a:latin typeface="Arial Black" panose="020B0A04020102020204" pitchFamily="34" charset="0"/>
              </a:rPr>
              <a:t>облавливалась  </a:t>
            </a:r>
            <a:r>
              <a:rPr lang="ru-RU" sz="3600" b="1" dirty="0">
                <a:latin typeface="Arial Black" panose="020B0A04020102020204" pitchFamily="34" charset="0"/>
              </a:rPr>
              <a:t>квота </a:t>
            </a:r>
            <a:r>
              <a:rPr lang="ru-RU" sz="3600" dirty="0">
                <a:latin typeface="Arial Black" panose="020B0A04020102020204" pitchFamily="34" charset="0"/>
              </a:rPr>
              <a:t>на высокорентабельный ресурс в размере 11,5 тыс. </a:t>
            </a:r>
            <a:r>
              <a:rPr lang="ru-RU" sz="3600" dirty="0" smtClean="0">
                <a:latin typeface="Arial Black" panose="020B0A04020102020204" pitchFamily="34" charset="0"/>
              </a:rPr>
              <a:t>т по </a:t>
            </a:r>
            <a:r>
              <a:rPr lang="ru-RU" sz="3600" dirty="0">
                <a:latin typeface="Arial Black" panose="020B0A04020102020204" pitchFamily="34" charset="0"/>
              </a:rPr>
              <a:t>причине отсутствия в Правилах рыболовства пригодных для промысла </a:t>
            </a:r>
            <a:r>
              <a:rPr lang="ru-RU" sz="3600" dirty="0" smtClean="0">
                <a:latin typeface="Arial Black" panose="020B0A04020102020204" pitchFamily="34" charset="0"/>
              </a:rPr>
              <a:t>орудий </a:t>
            </a:r>
            <a:r>
              <a:rPr lang="ru-RU" sz="3600" dirty="0">
                <a:latin typeface="Arial Black" panose="020B0A04020102020204" pitchFamily="34" charset="0"/>
              </a:rPr>
              <a:t>лова. </a:t>
            </a:r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Ситуация недопустимая и беспрецедентная в мировом рыболовстве</a:t>
            </a:r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6698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33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15 </a:t>
            </a:r>
            <a:r>
              <a:rPr lang="ru-RU" sz="24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ИНЫХ ФАКТОВ  О «ПРОМЫСЛЕ» ЛОСОСЕЙ В ИЭЗ РФ ПОСЛЕ ЗАПРЕТА ДРИФТЕРНЫХ СЕТЕЙ</a:t>
            </a:r>
            <a:endParaRPr lang="ru-RU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8314"/>
            <a:ext cx="10515600" cy="496864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4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12</a:t>
            </a:r>
            <a:r>
              <a:rPr lang="ru-RU" sz="57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. </a:t>
            </a:r>
            <a:r>
              <a:rPr lang="ru-RU" sz="3800" dirty="0">
                <a:latin typeface="Arial Black" panose="020B0A04020102020204" pitchFamily="34" charset="0"/>
              </a:rPr>
              <a:t>Каждое из трех разрешенных </a:t>
            </a:r>
            <a:r>
              <a:rPr lang="ru-RU" sz="3800" b="1" dirty="0">
                <a:latin typeface="Arial Black" panose="020B0A04020102020204" pitchFamily="34" charset="0"/>
              </a:rPr>
              <a:t>для промысла тихоокеанских лососей в ИЭЗ РФ </a:t>
            </a:r>
            <a:r>
              <a:rPr lang="ru-RU" sz="3800" dirty="0" smtClean="0">
                <a:latin typeface="Arial Black" panose="020B0A04020102020204" pitchFamily="34" charset="0"/>
              </a:rPr>
              <a:t>орудий </a:t>
            </a:r>
            <a:r>
              <a:rPr lang="ru-RU" sz="3800" dirty="0">
                <a:latin typeface="Arial Black" panose="020B0A04020102020204" pitchFamily="34" charset="0"/>
              </a:rPr>
              <a:t>лова (тралы, кошельковые невода, поверхностные ловушки) </a:t>
            </a:r>
            <a:r>
              <a:rPr lang="ru-RU" sz="3800" b="1" u="sng" dirty="0">
                <a:latin typeface="Arial Black" panose="020B0A04020102020204" pitchFamily="34" charset="0"/>
              </a:rPr>
              <a:t>непригодно </a:t>
            </a:r>
            <a:r>
              <a:rPr lang="ru-RU" sz="3800" b="1" u="sng" dirty="0" smtClean="0">
                <a:latin typeface="Arial Black" panose="020B0A04020102020204" pitchFamily="34" charset="0"/>
              </a:rPr>
              <a:t>дважды</a:t>
            </a:r>
            <a:r>
              <a:rPr lang="ru-RU" sz="3800" dirty="0">
                <a:latin typeface="Arial Black" panose="020B0A04020102020204" pitchFamily="34" charset="0"/>
              </a:rPr>
              <a:t>: </a:t>
            </a:r>
            <a:r>
              <a:rPr lang="ru-RU" sz="3800" b="1" dirty="0">
                <a:solidFill>
                  <a:srgbClr val="FF0000"/>
                </a:solidFill>
                <a:latin typeface="Arial Black" panose="020B0A04020102020204" pitchFamily="34" charset="0"/>
              </a:rPr>
              <a:t>во-первых,</a:t>
            </a:r>
            <a:r>
              <a:rPr lang="ru-RU" sz="3800" dirty="0">
                <a:solidFill>
                  <a:srgbClr val="FF0000"/>
                </a:solidFill>
                <a:latin typeface="Arial Black" panose="020B0A04020102020204" pitchFamily="34" charset="0"/>
              </a:rPr>
              <a:t>  </a:t>
            </a:r>
            <a:r>
              <a:rPr lang="ru-RU" sz="3800" dirty="0">
                <a:latin typeface="Arial Black" panose="020B0A04020102020204" pitchFamily="34" charset="0"/>
              </a:rPr>
              <a:t>по нормативно-правовым причинам из-за отсутствия практически пригодной конкретной модификации орудия в отраслевом Справочнике орудий лова; </a:t>
            </a:r>
            <a:r>
              <a:rPr lang="ru-RU" sz="3800" b="1" dirty="0">
                <a:solidFill>
                  <a:srgbClr val="FF0000"/>
                </a:solidFill>
                <a:latin typeface="Arial Black" panose="020B0A04020102020204" pitchFamily="34" charset="0"/>
              </a:rPr>
              <a:t>во-вторых,</a:t>
            </a:r>
            <a:r>
              <a:rPr lang="ru-RU" sz="3800" dirty="0">
                <a:latin typeface="Arial Black" panose="020B0A04020102020204" pitchFamily="34" charset="0"/>
              </a:rPr>
              <a:t> по практическим причинам в силу заведомой убыточности тралов и кошельковых неводов и </a:t>
            </a:r>
            <a:r>
              <a:rPr lang="ru-RU" sz="3800" dirty="0" smtClean="0">
                <a:latin typeface="Arial Black" panose="020B0A04020102020204" pitchFamily="34" charset="0"/>
              </a:rPr>
              <a:t>отсутствия </a:t>
            </a:r>
            <a:r>
              <a:rPr lang="ru-RU" sz="3800" dirty="0">
                <a:latin typeface="Arial Black" panose="020B0A04020102020204" pitchFamily="34" charset="0"/>
              </a:rPr>
              <a:t>установленных технических требований к орудию лова «поверхностная ловушка</a:t>
            </a:r>
            <a:r>
              <a:rPr lang="ru-RU" sz="3800" dirty="0" smtClean="0">
                <a:latin typeface="Arial Black" panose="020B0A04020102020204" pitchFamily="34" charset="0"/>
              </a:rPr>
              <a:t>».</a:t>
            </a:r>
          </a:p>
          <a:p>
            <a:pPr marL="0" indent="0">
              <a:buNone/>
            </a:pPr>
            <a:endParaRPr lang="ru-RU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5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618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15 </a:t>
            </a:r>
            <a:r>
              <a:rPr lang="ru-RU" sz="24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ИНЫХ ФАКТОВ  О «ПРОМЫСЛЕ» ЛОСОСЕЙ В ИЭЗ РФ ПОСЛЕ ЗАПРЕТА ДРИФТЕРНЫХ СЕТЕЙ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4886"/>
            <a:ext cx="10515600" cy="4642077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13. </a:t>
            </a:r>
            <a:r>
              <a:rPr lang="ru-RU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Неоднократные обращения предприятий в </a:t>
            </a:r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Минсельхоз и </a:t>
            </a:r>
            <a:r>
              <a:rPr lang="ru-RU" sz="32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Росрыболовство</a:t>
            </a:r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в 2016 – 2018 гг. с просьбой внести в Правила рыболовства пригодное для промысла орудие лова не имели </a:t>
            </a:r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результата.</a:t>
            </a:r>
            <a:endParaRPr lang="ru-R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73520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931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15 ИНЫХ </a:t>
            </a:r>
            <a:r>
              <a:rPr lang="ru-RU" sz="22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ФАКТОВ  О «ПРОМЫСЛЕ» ЛОСОСЕЙ В ИЭЗ РФ ПОСЛЕ ЗАПРЕТА ДРИФТЕРНЫХ СЕТЕЙ</a:t>
            </a:r>
            <a:endParaRPr lang="ru-RU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3255"/>
            <a:ext cx="10515600" cy="531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14. </a:t>
            </a:r>
            <a:r>
              <a:rPr lang="ru-RU" sz="3600" dirty="0">
                <a:latin typeface="Arial Black" panose="020B0A04020102020204" pitchFamily="34" charset="0"/>
              </a:rPr>
              <a:t>В 2016 – 2018 гг. </a:t>
            </a:r>
            <a:r>
              <a:rPr lang="ru-RU" sz="3600" dirty="0" smtClean="0">
                <a:latin typeface="Arial Black" panose="020B0A04020102020204" pitchFamily="34" charset="0"/>
              </a:rPr>
              <a:t>выделялись квоты, но промысел </a:t>
            </a:r>
            <a:r>
              <a:rPr lang="ru-RU" sz="3600" dirty="0">
                <a:latin typeface="Arial Black" panose="020B0A04020102020204" pitchFamily="34" charset="0"/>
              </a:rPr>
              <a:t>тихоокеанских лососей в ИЭЗ РФ не </a:t>
            </a:r>
            <a:r>
              <a:rPr lang="ru-RU" sz="3600" dirty="0" smtClean="0">
                <a:latin typeface="Arial Black" panose="020B0A04020102020204" pitchFamily="34" charset="0"/>
              </a:rPr>
              <a:t>велся.</a:t>
            </a:r>
          </a:p>
          <a:p>
            <a:pPr marL="0" indent="0">
              <a:buNone/>
            </a:pPr>
            <a:r>
              <a:rPr lang="ru-RU" sz="3600" dirty="0" smtClean="0">
                <a:latin typeface="Arial Black" panose="020B0A04020102020204" pitchFamily="34" charset="0"/>
              </a:rPr>
              <a:t>Безвозвратно </a:t>
            </a:r>
            <a:r>
              <a:rPr lang="ru-RU" sz="3600" dirty="0">
                <a:latin typeface="Arial Black" panose="020B0A04020102020204" pitchFamily="34" charset="0"/>
              </a:rPr>
              <a:t>потеряно 500 постоянных рабочих мест, 495 млн. рублей поступлений в бюджет, убытки предприятий за 2016 – 2018 гг. в виде </a:t>
            </a:r>
            <a:r>
              <a:rPr lang="ru-RU" sz="3600" dirty="0" smtClean="0">
                <a:latin typeface="Arial Black" panose="020B0A04020102020204" pitchFamily="34" charset="0"/>
              </a:rPr>
              <a:t>упущенного дохода </a:t>
            </a:r>
            <a:r>
              <a:rPr lang="ru-RU" sz="3600" dirty="0">
                <a:latin typeface="Arial Black" panose="020B0A04020102020204" pitchFamily="34" charset="0"/>
              </a:rPr>
              <a:t>по минимальным оценкам составили 5,4 млрд руб</a:t>
            </a:r>
            <a:r>
              <a:rPr lang="ru-RU" sz="3600" dirty="0" smtClean="0">
                <a:latin typeface="Arial Black" panose="020B0A04020102020204" pitchFamily="34" charset="0"/>
              </a:rPr>
              <a:t>.</a:t>
            </a:r>
            <a:endParaRPr lang="ru-RU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720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ru-RU" sz="20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15 ИНЫХ </a:t>
            </a:r>
            <a:r>
              <a:rPr lang="ru-RU" sz="20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ФАКТОВ  О «ПРОМЫСЛЕ» ЛОСОСЕЙ В ИЭЗ РФ ПОСЛЕ ЗАПРЕТА ДРИФТЕРНЫХ СЕТЕЙ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2486"/>
            <a:ext cx="10515600" cy="47944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15. </a:t>
            </a:r>
            <a:r>
              <a:rPr lang="ru-RU" sz="3200" dirty="0">
                <a:latin typeface="Arial Black" panose="020B0A04020102020204" pitchFamily="34" charset="0"/>
              </a:rPr>
              <a:t>Предприятия морского лова тихоокеанских лососей в 2018 г. перезаключили на 15 лет  договоры с государством. Это означает отсутствие у государства оснований разрывать эти договоры и подтверждает его обязательства разрешить для работы практически пригодные орудия лова. Тем не менее, СКТУ уже предлагает расторгнуть договоры по объектам, освоение которых составило менее 50%, не учитывая, что освоение было невозможным.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998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6269"/>
            <a:ext cx="10515600" cy="77787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ВЫВОДЫ</a:t>
            </a:r>
            <a:endParaRPr lang="ru-RU" sz="6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7429"/>
            <a:ext cx="10515600" cy="49795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9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1.  </a:t>
            </a:r>
            <a:r>
              <a:rPr lang="ru-RU" dirty="0">
                <a:latin typeface="Arial Black" panose="020B0A04020102020204" pitchFamily="34" charset="0"/>
              </a:rPr>
              <a:t>П</a:t>
            </a:r>
            <a:r>
              <a:rPr lang="ru-RU" dirty="0" smtClean="0">
                <a:latin typeface="Arial Black" panose="020B0A04020102020204" pitchFamily="34" charset="0"/>
              </a:rPr>
              <a:t>ри </a:t>
            </a:r>
            <a:r>
              <a:rPr lang="ru-RU" dirty="0">
                <a:latin typeface="Arial Black" panose="020B0A04020102020204" pitchFamily="34" charset="0"/>
              </a:rPr>
              <a:t>наличии действовавших  </a:t>
            </a:r>
            <a:r>
              <a:rPr lang="ru-RU" dirty="0" smtClean="0">
                <a:latin typeface="Arial Black" panose="020B0A04020102020204" pitchFamily="34" charset="0"/>
              </a:rPr>
              <a:t>до </a:t>
            </a:r>
            <a:r>
              <a:rPr lang="ru-RU" dirty="0">
                <a:latin typeface="Arial Black" panose="020B0A04020102020204" pitchFamily="34" charset="0"/>
              </a:rPr>
              <a:t>2019 г. </a:t>
            </a:r>
            <a:r>
              <a:rPr lang="ru-RU" dirty="0" smtClean="0">
                <a:latin typeface="Arial Black" panose="020B0A04020102020204" pitchFamily="34" charset="0"/>
              </a:rPr>
              <a:t>договоров </a:t>
            </a:r>
            <a:r>
              <a:rPr lang="ru-RU" dirty="0">
                <a:latin typeface="Arial Black" panose="020B0A04020102020204" pitchFamily="34" charset="0"/>
              </a:rPr>
              <a:t>и </a:t>
            </a:r>
            <a:r>
              <a:rPr lang="ru-RU" dirty="0" smtClean="0">
                <a:latin typeface="Arial Black" panose="020B0A04020102020204" pitchFamily="34" charset="0"/>
              </a:rPr>
              <a:t>отсутствии </a:t>
            </a:r>
            <a:r>
              <a:rPr lang="ru-RU" dirty="0">
                <a:latin typeface="Arial Black" panose="020B0A04020102020204" pitchFamily="34" charset="0"/>
              </a:rPr>
              <a:t>заменяющих дрифтерные сети работоспособных орудий лова их запрет был </a:t>
            </a:r>
            <a:r>
              <a:rPr lang="ru-RU" dirty="0" smtClean="0">
                <a:latin typeface="Arial Black" panose="020B0A04020102020204" pitchFamily="34" charset="0"/>
              </a:rPr>
              <a:t>ошибочным решением</a:t>
            </a:r>
            <a:r>
              <a:rPr lang="ru-RU" dirty="0">
                <a:latin typeface="Arial Black" panose="020B0A04020102020204" pitchFamily="34" charset="0"/>
              </a:rPr>
              <a:t>, явившимся односторонним нарушением договорных обязательств государства по отношению к добросовестным пользователям </a:t>
            </a:r>
            <a:r>
              <a:rPr lang="ru-RU" dirty="0" smtClean="0">
                <a:latin typeface="Arial Black" panose="020B0A04020102020204" pitchFamily="34" charset="0"/>
              </a:rPr>
              <a:t>ВБР, повлекшим снижение занятости, доходов предприятий, их работников и бюджета, авторитета законодательной, исполнительной и судебной власти, беспрецедентную и абсурдную дискриминацию российских рыбаков по отношению к зарубежным коллегам, утрату Россией высшей ниши на рынке природного лосося.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96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ВЫВОДЫ</a:t>
            </a:r>
            <a:endParaRPr lang="ru-RU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2. </a:t>
            </a:r>
            <a:r>
              <a:rPr lang="ru-RU" sz="3200" dirty="0" smtClean="0">
                <a:latin typeface="Arial Black" panose="020B0A04020102020204" pitchFamily="34" charset="0"/>
              </a:rPr>
              <a:t>Противоречащее фактам, законодательству и официальной статистике обоснование Закона , запретившего дрифтерные сети, и последовавшее после его принятия включение в Правила Рыболовства в качестве замены дрифтерных сетей заведомо неработоспособных орудий лова, а также отказ под различными предлогами включить эффективное орудие лова и неизбежный вследствие этого факт отсутствия в 2016 – 2018 гг. промысла высокорентабельного объекта при выделенных квотах свидетельствует </a:t>
            </a:r>
            <a:r>
              <a:rPr lang="ru-RU" sz="3200" dirty="0" smtClean="0">
                <a:latin typeface="Arial Black" panose="020B0A04020102020204" pitchFamily="34" charset="0"/>
              </a:rPr>
              <a:t>об </a:t>
            </a:r>
            <a:r>
              <a:rPr lang="ru-RU" sz="3200" dirty="0" smtClean="0">
                <a:latin typeface="Arial Black" panose="020B0A04020102020204" pitchFamily="34" charset="0"/>
              </a:rPr>
              <a:t>использовании административного ресурса для воспрепятствования законному российскому промыслу тихоокеанских лососей в ИЭЗ РФ.</a:t>
            </a:r>
          </a:p>
        </p:txBody>
      </p:sp>
    </p:spTree>
    <p:extLst>
      <p:ext uri="{BB962C8B-B14F-4D97-AF65-F5344CB8AC3E}">
        <p14:creationId xmlns:p14="http://schemas.microsoft.com/office/powerpoint/2010/main" val="1780316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646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4772"/>
            <a:ext cx="10515600" cy="50121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dirty="0">
                <a:solidFill>
                  <a:srgbClr val="FF0000"/>
                </a:solidFill>
                <a:latin typeface="Arial Black" panose="020B0A04020102020204" pitchFamily="34" charset="0"/>
              </a:rPr>
              <a:t>3. </a:t>
            </a:r>
            <a:r>
              <a:rPr lang="ru-RU" sz="3600" dirty="0">
                <a:latin typeface="Arial Black" panose="020B0A04020102020204" pitchFamily="34" charset="0"/>
              </a:rPr>
              <a:t>Сохранение использования административного ресурса для воспрепятствования законному российскому промыслу тихоокеанских лососей в ИЭЗ РФ лишает данный промысел перспектив и делает невозможным освоение предприятиями долей квот, закрепленных договорами на 2019 – 2033 гг.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95655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1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предложения</a:t>
            </a:r>
            <a:endParaRPr lang="ru-RU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3258"/>
            <a:ext cx="10515600" cy="5360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Оргкомитету </a:t>
            </a:r>
            <a:r>
              <a:rPr lang="en-US" sz="32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XIII </a:t>
            </a:r>
            <a:r>
              <a:rPr lang="ru-RU" sz="32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Международного конгресса рыбаков: </a:t>
            </a:r>
            <a:r>
              <a:rPr lang="ru-RU" sz="3200" dirty="0">
                <a:latin typeface="Arial Black" panose="020B0A04020102020204" pitchFamily="34" charset="0"/>
              </a:rPr>
              <a:t>От имени </a:t>
            </a:r>
            <a:r>
              <a:rPr lang="en-US" sz="3200" dirty="0">
                <a:latin typeface="Arial Black" panose="020B0A04020102020204" pitchFamily="34" charset="0"/>
              </a:rPr>
              <a:t>XIII </a:t>
            </a:r>
            <a:r>
              <a:rPr lang="ru-RU" sz="3200" dirty="0">
                <a:latin typeface="Arial Black" panose="020B0A04020102020204" pitchFamily="34" charset="0"/>
              </a:rPr>
              <a:t>Международного конгресса </a:t>
            </a:r>
            <a:r>
              <a:rPr lang="ru-RU" sz="3200" dirty="0" smtClean="0">
                <a:latin typeface="Arial Black" panose="020B0A04020102020204" pitchFamily="34" charset="0"/>
              </a:rPr>
              <a:t>рыбаков направить обращения:</a:t>
            </a:r>
          </a:p>
          <a:p>
            <a:pPr marL="0" lvl="0" indent="0">
              <a:buNone/>
            </a:pPr>
            <a:r>
              <a:rPr lang="ru-RU" sz="3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1. </a:t>
            </a: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Минсельхозу: </a:t>
            </a:r>
            <a:r>
              <a:rPr lang="ru-RU" dirty="0" smtClean="0">
                <a:latin typeface="Arial Black" panose="020B0A04020102020204" pitchFamily="34" charset="0"/>
              </a:rPr>
              <a:t>До </a:t>
            </a:r>
            <a:r>
              <a:rPr lang="ru-RU" dirty="0">
                <a:latin typeface="Arial Black" panose="020B0A04020102020204" pitchFamily="34" charset="0"/>
              </a:rPr>
              <a:t>конца 2018 г. внести изменения в Правила рыболовства для Дальневосточного </a:t>
            </a:r>
            <a:r>
              <a:rPr lang="ru-RU" dirty="0" err="1">
                <a:latin typeface="Arial Black" panose="020B0A04020102020204" pitchFamily="34" charset="0"/>
              </a:rPr>
              <a:t>рыбохозяйственного</a:t>
            </a:r>
            <a:r>
              <a:rPr lang="ru-RU" dirty="0">
                <a:latin typeface="Arial Black" panose="020B0A04020102020204" pitchFamily="34" charset="0"/>
              </a:rPr>
              <a:t> бассейна и разрешить для промысла тихоокеанских лососей практически пригодное для этого орудие лова. На сегодняшний день единственным из таковых, имеющихся в Справочнике орудий лова, являются </a:t>
            </a:r>
            <a:r>
              <a:rPr lang="ru-RU" dirty="0" err="1">
                <a:latin typeface="Arial Black" panose="020B0A04020102020204" pitchFamily="34" charset="0"/>
              </a:rPr>
              <a:t>обметные</a:t>
            </a:r>
            <a:r>
              <a:rPr lang="ru-RU" dirty="0">
                <a:latin typeface="Arial Black" panose="020B0A04020102020204" pitchFamily="34" charset="0"/>
              </a:rPr>
              <a:t> сети. </a:t>
            </a:r>
          </a:p>
        </p:txBody>
      </p:sp>
    </p:spTree>
    <p:extLst>
      <p:ext uri="{BB962C8B-B14F-4D97-AF65-F5344CB8AC3E}">
        <p14:creationId xmlns:p14="http://schemas.microsoft.com/office/powerpoint/2010/main" val="4067462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/>
          <a:lstStyle/>
          <a:p>
            <a:r>
              <a:rPr lang="ru-RU" sz="4000" b="1" dirty="0">
                <a:solidFill>
                  <a:srgbClr val="00B050"/>
                </a:solidFill>
                <a:latin typeface="Arial Black" panose="020B0A04020102020204" pitchFamily="34" charset="0"/>
              </a:rPr>
              <a:t>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0086"/>
            <a:ext cx="10515600" cy="49468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8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2. </a:t>
            </a:r>
            <a:r>
              <a:rPr lang="ru-RU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Минсельхозу: </a:t>
            </a:r>
            <a:r>
              <a:rPr lang="ru-RU" sz="3200" dirty="0">
                <a:latin typeface="Arial Black" panose="020B0A04020102020204" pitchFamily="34" charset="0"/>
              </a:rPr>
              <a:t>Обратиться в Правительство РФ с предложением подготовить законодательную инициативу по отмене не обоснованного, не имеющего аналогов в мире запрета дрифтерных сетей в ИЭЗ РФ, наносящего ущерб занятости и бюджету РФ, </a:t>
            </a:r>
            <a:r>
              <a:rPr lang="ru-RU" sz="3200" dirty="0" smtClean="0">
                <a:latin typeface="Arial Black" panose="020B0A04020102020204" pitchFamily="34" charset="0"/>
              </a:rPr>
              <a:t>дискриминирующего </a:t>
            </a:r>
            <a:r>
              <a:rPr lang="ru-RU" sz="3200" dirty="0">
                <a:latin typeface="Arial Black" panose="020B0A04020102020204" pitchFamily="34" charset="0"/>
              </a:rPr>
              <a:t>рыбаков России по отношению к ведущим промысел тихоокеанских лососей рыбакам США и Японии, а также рыбакам ЕС и других стран.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9514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О ДОСТОВЕРНОСТИ ДОКЛАДА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ВСЕ СТАТИСТИЧЕСКИЕ ДАННЫЕ, ИНЫЕ СВЕДЕНИЯ, ОЦЕНКИ И ВЫВОДЫ ДОКЛАДА ИМЕЮТ ДОКУМЕНТАЛЬНОЕ ПОДТВЕРЖДЕНИЕ.</a:t>
            </a:r>
          </a:p>
          <a:p>
            <a:pPr marL="0" indent="0">
              <a:buNone/>
            </a:pPr>
            <a:endParaRPr lang="ru-RU" sz="3200" dirty="0" smtClean="0">
              <a:latin typeface="Arial Black" panose="020B0A04020102020204" pitchFamily="34" charset="0"/>
            </a:endParaRPr>
          </a:p>
          <a:p>
            <a:r>
              <a:rPr lang="ru-RU" sz="3200" dirty="0" smtClean="0">
                <a:latin typeface="Arial Black" panose="020B0A04020102020204" pitchFamily="34" charset="0"/>
              </a:rPr>
              <a:t>ВСЕ ОЦЕНКИ И ВЫВОДЫ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  <a:r>
              <a:rPr lang="ru-RU" sz="3200" dirty="0" smtClean="0">
                <a:latin typeface="Arial Black" panose="020B0A04020102020204" pitchFamily="34" charset="0"/>
              </a:rPr>
              <a:t>ДОКЛАДА АВТОР ГОТОВ ПОДТВЕРДИТЬ ДОКУМЕНТАМИ И ДОКАЗАТЬ В ПУБЛИЧНОЙ ДИСКУССИИ С  ЭКСПЕРТАМИ.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36460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989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B050"/>
                </a:solidFill>
                <a:latin typeface="Arial Black" panose="020B0A04020102020204" pitchFamily="34" charset="0"/>
              </a:rPr>
              <a:t>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3114"/>
            <a:ext cx="10515600" cy="46638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3.</a:t>
            </a:r>
            <a:r>
              <a:rPr lang="ru-RU" sz="40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Минсельхозу, профильным комитетам ГД и СФ:</a:t>
            </a:r>
            <a:r>
              <a:rPr lang="ru-RU" sz="3200" b="1" dirty="0" smtClean="0">
                <a:latin typeface="Arial Black" panose="020B0A04020102020204" pitchFamily="34" charset="0"/>
              </a:rPr>
              <a:t> </a:t>
            </a:r>
            <a:r>
              <a:rPr lang="ru-RU" sz="3600" b="1" dirty="0" smtClean="0">
                <a:latin typeface="Arial Black" panose="020B0A04020102020204" pitchFamily="34" charset="0"/>
              </a:rPr>
              <a:t>До конца 2018 г. провести парламентские слушания на тему:</a:t>
            </a:r>
            <a:r>
              <a:rPr lang="ru-RU" sz="3600" dirty="0" smtClean="0">
                <a:latin typeface="Arial Black" panose="020B0A04020102020204" pitchFamily="34" charset="0"/>
              </a:rPr>
              <a:t> </a:t>
            </a:r>
            <a:r>
              <a:rPr lang="ru-RU" sz="3600" i="1" dirty="0" smtClean="0">
                <a:latin typeface="Arial Black" panose="020B0A04020102020204" pitchFamily="34" charset="0"/>
              </a:rPr>
              <a:t>«</a:t>
            </a:r>
            <a:r>
              <a:rPr lang="ru-RU" sz="3600" i="1" dirty="0">
                <a:latin typeface="Arial Black" panose="020B0A04020102020204" pitchFamily="34" charset="0"/>
              </a:rPr>
              <a:t>Административный ресурс как основа недобросовестной конкуренции, </a:t>
            </a:r>
            <a:r>
              <a:rPr lang="ru-RU" sz="3600" i="1" dirty="0" smtClean="0">
                <a:latin typeface="Arial Black" panose="020B0A04020102020204" pitchFamily="34" charset="0"/>
              </a:rPr>
              <a:t>запрета конкурентных орудий </a:t>
            </a:r>
            <a:r>
              <a:rPr lang="ru-RU" sz="3600" i="1" smtClean="0">
                <a:latin typeface="Arial Black" panose="020B0A04020102020204" pitchFamily="34" charset="0"/>
              </a:rPr>
              <a:t>лова, разорения </a:t>
            </a:r>
            <a:r>
              <a:rPr lang="ru-RU" sz="3600" i="1" dirty="0">
                <a:latin typeface="Arial Black" panose="020B0A04020102020204" pitchFamily="34" charset="0"/>
              </a:rPr>
              <a:t>предприятий, </a:t>
            </a:r>
            <a:r>
              <a:rPr lang="ru-RU" sz="3600" i="1" dirty="0" smtClean="0">
                <a:latin typeface="Arial Black" panose="020B0A04020102020204" pitchFamily="34" charset="0"/>
              </a:rPr>
              <a:t>безработицы</a:t>
            </a:r>
            <a:r>
              <a:rPr lang="ru-RU" sz="3600" i="1" dirty="0">
                <a:latin typeface="Arial Black" panose="020B0A04020102020204" pitchFamily="34" charset="0"/>
              </a:rPr>
              <a:t>,  бюджетных потерь, административных и уголовных дел в российском </a:t>
            </a:r>
            <a:r>
              <a:rPr lang="ru-RU" sz="3600" i="1" dirty="0" smtClean="0">
                <a:latin typeface="Arial Black" panose="020B0A04020102020204" pitchFamily="34" charset="0"/>
              </a:rPr>
              <a:t>рыболовстве».</a:t>
            </a:r>
            <a:endParaRPr lang="ru-RU" sz="36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404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Спасибо за внимание!</a:t>
            </a:r>
            <a:endParaRPr lang="ru-RU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81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1270"/>
            <a:ext cx="10515600" cy="73730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5 ЭКОНОМИЧЕСКИХ ФАКТОВ О ПРОМЫСЛЕ ЛОСОСЕЙ В ИЭЗ РФ:</a:t>
            </a:r>
            <a:endParaRPr lang="ru-RU" sz="24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1114" y="1219199"/>
            <a:ext cx="10526486" cy="54911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1.</a:t>
            </a:r>
            <a:r>
              <a:rPr lang="ru-RU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Годовой улов – 10 – 12  тыс. т - составлял  2-5 % прибрежного улова.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2. </a:t>
            </a:r>
            <a:r>
              <a:rPr lang="ru-RU" dirty="0" smtClean="0">
                <a:latin typeface="Arial Black" panose="020B0A04020102020204" pitchFamily="34" charset="0"/>
              </a:rPr>
              <a:t>Выпускалась самая ценная на лососевом рынке продукция – «лосось морского вылова».</a:t>
            </a:r>
            <a:endParaRPr lang="ru-RU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3. </a:t>
            </a:r>
            <a:r>
              <a:rPr lang="ru-RU" dirty="0" smtClean="0">
                <a:latin typeface="Arial Black" panose="020B0A04020102020204" pitchFamily="34" charset="0"/>
              </a:rPr>
              <a:t>Работало 16 судов 13 предприятий, обеспечивавших 500 рабочих мест.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4. </a:t>
            </a:r>
            <a:r>
              <a:rPr lang="ru-RU" dirty="0" smtClean="0">
                <a:latin typeface="Arial Black" panose="020B0A04020102020204" pitchFamily="34" charset="0"/>
              </a:rPr>
              <a:t>На одно рабочее место в 2013 – 2014 гг. в год выплачивалось в бюджет 336 тыс. руб., что в 2,7 раза выше, чем по рыболовству Камчатки в целом (126,6 тыс. руб.).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5. </a:t>
            </a:r>
            <a:r>
              <a:rPr lang="ru-RU" dirty="0" smtClean="0">
                <a:latin typeface="Arial Black" panose="020B0A04020102020204" pitchFamily="34" charset="0"/>
              </a:rPr>
              <a:t>На 1 т квоты создавалось в 2,6 раза больше рабочих мест, чем по  рыболовству Камчатки в целом.</a:t>
            </a:r>
          </a:p>
          <a:p>
            <a:pPr marL="0" indent="0">
              <a:buNone/>
            </a:pPr>
            <a:r>
              <a:rPr lang="ru-RU" dirty="0" smtClean="0">
                <a:latin typeface="Arial Black" panose="020B0A04020102020204" pitchFamily="34" charset="0"/>
              </a:rPr>
              <a:t> 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5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8925"/>
            <a:ext cx="10515600" cy="715529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Arial Black" panose="020B0A04020102020204" pitchFamily="34" charset="0"/>
              </a:rPr>
              <a:t>5 </a:t>
            </a:r>
            <a:r>
              <a:rPr lang="ru-RU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ЮРИДИЧЕСКИХ </a:t>
            </a:r>
            <a:r>
              <a:rPr lang="ru-RU" sz="2400" b="1" dirty="0">
                <a:solidFill>
                  <a:srgbClr val="7030A0"/>
                </a:solidFill>
                <a:latin typeface="Arial Black" panose="020B0A04020102020204" pitchFamily="34" charset="0"/>
              </a:rPr>
              <a:t>ФАКТОВ О ПРОМЫСЛЕ ЛОСОСЕЙ В ИЭЗ РФ: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0654"/>
            <a:ext cx="10515600" cy="5262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1.</a:t>
            </a:r>
            <a:r>
              <a:rPr lang="ru-RU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smtClean="0">
                <a:latin typeface="Arial Black" panose="020B0A04020102020204" pitchFamily="34" charset="0"/>
              </a:rPr>
              <a:t>1991 -2008 гг. - </a:t>
            </a:r>
            <a:r>
              <a:rPr lang="ru-RU" sz="2400" dirty="0">
                <a:latin typeface="Arial Black" panose="020B0A04020102020204" pitchFamily="34" charset="0"/>
              </a:rPr>
              <a:t>	</a:t>
            </a:r>
            <a:r>
              <a:rPr lang="ru-RU" sz="2400" dirty="0" smtClean="0">
                <a:latin typeface="Arial Black" panose="020B0A04020102020204" pitchFamily="34" charset="0"/>
              </a:rPr>
              <a:t>лов дрифтерными сетями по квотам научного </a:t>
            </a:r>
            <a:r>
              <a:rPr lang="ru-RU" sz="2400" dirty="0">
                <a:latin typeface="Arial Black" panose="020B0A04020102020204" pitchFamily="34" charset="0"/>
              </a:rPr>
              <a:t>и </a:t>
            </a:r>
            <a:r>
              <a:rPr lang="ru-RU" sz="2400" dirty="0" smtClean="0">
                <a:latin typeface="Arial Black" panose="020B0A04020102020204" pitchFamily="34" charset="0"/>
              </a:rPr>
              <a:t>контрольного лова.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2.</a:t>
            </a:r>
            <a:r>
              <a:rPr lang="ru-RU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smtClean="0">
                <a:latin typeface="Arial Black" panose="020B0A04020102020204" pitchFamily="34" charset="0"/>
              </a:rPr>
              <a:t>2010 – 2015 гг. -  лов  дрифтерными сетями по промышленным квотам согласно Закону от </a:t>
            </a:r>
            <a:r>
              <a:rPr lang="ru-RU" sz="2400" dirty="0">
                <a:latin typeface="Arial Black" panose="020B0A04020102020204" pitchFamily="34" charset="0"/>
              </a:rPr>
              <a:t>03.12.2008 г. № </a:t>
            </a:r>
            <a:r>
              <a:rPr lang="ru-RU" sz="2400" dirty="0" smtClean="0">
                <a:latin typeface="Arial Black" panose="020B0A04020102020204" pitchFamily="34" charset="0"/>
              </a:rPr>
              <a:t>250-ФЗ.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3. </a:t>
            </a:r>
            <a:r>
              <a:rPr lang="ru-RU" sz="2400" dirty="0" smtClean="0">
                <a:effectLst/>
                <a:latin typeface="Arial Black" panose="020B0A04020102020204" pitchFamily="34" charset="0"/>
              </a:rPr>
              <a:t>Доли квот вылова закреплены за предприятиями до 2019 г. договорами по итогам аукциона 2010 г. , на котором в бюджет выплачено 255,1 млн руб. (около 9 млн долларов по курсу 2010 г.).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4. </a:t>
            </a:r>
            <a:r>
              <a:rPr lang="ru-RU" sz="2400" dirty="0">
                <a:latin typeface="Arial Black" panose="020B0A04020102020204" pitchFamily="34" charset="0"/>
              </a:rPr>
              <a:t>З</a:t>
            </a:r>
            <a:r>
              <a:rPr lang="ru-RU" sz="2400" dirty="0" smtClean="0">
                <a:effectLst/>
                <a:latin typeface="Arial Black" panose="020B0A04020102020204" pitchFamily="34" charset="0"/>
              </a:rPr>
              <a:t>акон от 29.06.2015 г. № 208-ФЗ запретил применять дрифтерные сети с 1.01. 2016 г. во внутренних морских водах,  территориальном море и ИЭЗ РФ.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5. </a:t>
            </a: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Пояснительная записка Закона содержала 4 заведомо ложных утверждения, полностью противоречила данным официальной статистики, решению Правительства России от 12.06.2009 г., утвержденному В. Путиным,  и задокументированной позиции </a:t>
            </a:r>
            <a:r>
              <a:rPr lang="ru-RU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Росрыболовства</a:t>
            </a: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2009 – 201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</a:t>
            </a: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гг.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dirty="0" smtClean="0">
              <a:effectLst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50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511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15 ИНЫХ ФАКТОВ  О «ПРОМЫСЛЕ» </a:t>
            </a:r>
            <a:r>
              <a:rPr lang="ru-RU" sz="20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ЛОСОСЕЙ В ИЭЗ </a:t>
            </a:r>
            <a:r>
              <a:rPr lang="ru-RU" sz="20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РФ ПОСЛЕ ЗАПРЕТА ДРИФТЕРНЫХ СЕТЕЙ</a:t>
            </a:r>
            <a:endParaRPr lang="ru-RU" sz="2000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7636"/>
            <a:ext cx="10515600" cy="49993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1. </a:t>
            </a:r>
            <a:r>
              <a:rPr lang="ru-RU" dirty="0" smtClean="0">
                <a:effectLst/>
                <a:latin typeface="Arial Black" panose="020B0A04020102020204" pitchFamily="34" charset="0"/>
              </a:rPr>
              <a:t>Государство, не имея оснований, не расторгло договоры и дало предприятиям гарантии продолжения работы по ним от имени высших органов государственной власти России.</a:t>
            </a:r>
          </a:p>
          <a:p>
            <a:pPr marL="0" indent="0"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2.</a:t>
            </a:r>
            <a:r>
              <a:rPr lang="ru-RU" sz="3800" b="1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П</a:t>
            </a:r>
            <a:r>
              <a:rPr lang="ru-RU" dirty="0" smtClean="0">
                <a:effectLst/>
                <a:latin typeface="Arial Black" panose="020B0A04020102020204" pitchFamily="34" charset="0"/>
              </a:rPr>
              <a:t>редприятия запросили отраслевые НИИ о наличии </a:t>
            </a:r>
            <a:r>
              <a:rPr lang="ru-RU" dirty="0" smtClean="0">
                <a:latin typeface="Arial Black" panose="020B0A04020102020204" pitchFamily="34" charset="0"/>
              </a:rPr>
              <a:t>рентабельных </a:t>
            </a:r>
            <a:r>
              <a:rPr lang="ru-RU" dirty="0" smtClean="0">
                <a:effectLst/>
                <a:latin typeface="Arial Black" panose="020B0A04020102020204" pitchFamily="34" charset="0"/>
              </a:rPr>
              <a:t>орудий лова лососей в ИЭЗ РФ, заменяющих дрифтерные сети.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3. </a:t>
            </a:r>
            <a:r>
              <a:rPr lang="ru-RU" dirty="0" smtClean="0">
                <a:effectLst/>
                <a:latin typeface="Arial Black" panose="020B0A04020102020204" pitchFamily="34" charset="0"/>
              </a:rPr>
              <a:t>В июле 2015 г. дальневосточные НИИ ответили, что таковые неизвестны и </a:t>
            </a:r>
            <a:r>
              <a:rPr lang="ru-RU" sz="3500" b="1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прямо указали на непригодность тралов и кошельковых неводов, ввиду заведомой убыточности, а также поверхностных ловушек ввиду нерешенных технических проблем  изготовления и эксплуатации.</a:t>
            </a:r>
            <a:r>
              <a:rPr lang="ru-RU" sz="3500" dirty="0" smtClean="0">
                <a:effectLst/>
                <a:latin typeface="Arial Black" panose="020B0A04020102020204" pitchFamily="34" charset="0"/>
              </a:rPr>
              <a:t>  </a:t>
            </a:r>
            <a:r>
              <a:rPr lang="ru-RU" dirty="0" smtClean="0">
                <a:effectLst/>
                <a:latin typeface="Arial Black" panose="020B0A04020102020204" pitchFamily="34" charset="0"/>
              </a:rPr>
              <a:t>Рекомендовали обратиться во ВНИРО для разработки нового орудия лова.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887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132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15 </a:t>
            </a:r>
            <a:r>
              <a:rPr lang="ru-RU" sz="20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ИНЫХ ФАКТОВ  О «ПРОМЫСЛЕ» ЛОСОСЕЙ В ИЭЗ РФ ПОСЛЕ ЗАПРЕТА ДРИФТЕРНЫХ СЕТЕЙ</a:t>
            </a:r>
            <a:endParaRPr lang="ru-RU" sz="2800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1489"/>
            <a:ext cx="10515600" cy="5500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900" b="1" dirty="0">
                <a:solidFill>
                  <a:srgbClr val="C00000"/>
                </a:solidFill>
                <a:latin typeface="Arial Black" panose="020B0A04020102020204" pitchFamily="34" charset="0"/>
              </a:rPr>
              <a:t>4</a:t>
            </a:r>
            <a:r>
              <a:rPr lang="ru-RU" sz="39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. </a:t>
            </a:r>
            <a:r>
              <a:rPr lang="ru-RU" dirty="0">
                <a:latin typeface="Arial Black" panose="020B0A04020102020204" pitchFamily="34" charset="0"/>
              </a:rPr>
              <a:t>ФГБНУ </a:t>
            </a:r>
            <a:r>
              <a:rPr lang="ru-RU" dirty="0" smtClean="0">
                <a:latin typeface="Arial Black" panose="020B0A04020102020204" pitchFamily="34" charset="0"/>
              </a:rPr>
              <a:t>«ВНИРО» разработал новое орудие  - </a:t>
            </a:r>
            <a:r>
              <a:rPr lang="ru-RU" b="1" dirty="0" err="1" smtClean="0">
                <a:latin typeface="Arial Black" panose="020B0A04020102020204" pitchFamily="34" charset="0"/>
              </a:rPr>
              <a:t>обметные</a:t>
            </a:r>
            <a:r>
              <a:rPr lang="ru-RU" b="1" dirty="0" smtClean="0">
                <a:latin typeface="Arial Black" panose="020B0A04020102020204" pitchFamily="34" charset="0"/>
              </a:rPr>
              <a:t> сети - </a:t>
            </a:r>
            <a:r>
              <a:rPr lang="ru-RU" dirty="0" smtClean="0">
                <a:latin typeface="Arial Black" panose="020B0A04020102020204" pitchFamily="34" charset="0"/>
              </a:rPr>
              <a:t>и протоколом Ученого совета № </a:t>
            </a:r>
            <a:r>
              <a:rPr lang="ru-RU" dirty="0">
                <a:latin typeface="Arial Black" panose="020B0A04020102020204" pitchFamily="34" charset="0"/>
              </a:rPr>
              <a:t>81 от 30.11.2015 г. рекомендовал к </a:t>
            </a:r>
            <a:r>
              <a:rPr lang="ru-RU" dirty="0" smtClean="0">
                <a:latin typeface="Arial Black" panose="020B0A04020102020204" pitchFamily="34" charset="0"/>
              </a:rPr>
              <a:t>применению.</a:t>
            </a:r>
          </a:p>
          <a:p>
            <a:pPr marL="0" indent="0">
              <a:buNone/>
            </a:pPr>
            <a:r>
              <a:rPr lang="ru-RU" sz="3800" b="1" dirty="0">
                <a:solidFill>
                  <a:srgbClr val="C00000"/>
                </a:solidFill>
                <a:latin typeface="Arial Black" panose="020B0A04020102020204" pitchFamily="34" charset="0"/>
              </a:rPr>
              <a:t>5</a:t>
            </a:r>
            <a:r>
              <a:rPr lang="ru-RU" sz="3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. </a:t>
            </a:r>
            <a:r>
              <a:rPr lang="ru-RU" dirty="0">
                <a:latin typeface="Arial Black" panose="020B0A04020102020204" pitchFamily="34" charset="0"/>
              </a:rPr>
              <a:t>ДВНПС протоколом от 30.10.2015 г. также рекомендовал </a:t>
            </a:r>
            <a:r>
              <a:rPr lang="ru-RU" dirty="0" smtClean="0">
                <a:latin typeface="Arial Black" panose="020B0A04020102020204" pitchFamily="34" charset="0"/>
              </a:rPr>
              <a:t>их.</a:t>
            </a:r>
          </a:p>
          <a:p>
            <a:pPr marL="0" indent="0">
              <a:buNone/>
            </a:pPr>
            <a:r>
              <a:rPr lang="ru-RU" sz="3800" b="1" dirty="0">
                <a:solidFill>
                  <a:srgbClr val="C00000"/>
                </a:solidFill>
                <a:latin typeface="Arial Black" panose="020B0A04020102020204" pitchFamily="34" charset="0"/>
              </a:rPr>
              <a:t>6</a:t>
            </a:r>
            <a:r>
              <a:rPr lang="ru-RU" sz="3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. </a:t>
            </a:r>
            <a:r>
              <a:rPr lang="ru-RU" dirty="0" err="1">
                <a:latin typeface="Arial Black" panose="020B0A04020102020204" pitchFamily="34" charset="0"/>
              </a:rPr>
              <a:t>Росрыболовство</a:t>
            </a:r>
            <a:r>
              <a:rPr lang="ru-RU" dirty="0">
                <a:latin typeface="Arial Black" panose="020B0A04020102020204" pitchFamily="34" charset="0"/>
              </a:rPr>
              <a:t> присвоило им код ОСМ, предприятия 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dirty="0">
                <a:latin typeface="Arial Black" panose="020B0A04020102020204" pitchFamily="34" charset="0"/>
              </a:rPr>
              <a:t>изготовили и получили разрешение на </a:t>
            </a:r>
            <a:r>
              <a:rPr lang="ru-RU" dirty="0" smtClean="0">
                <a:latin typeface="Arial Black" panose="020B0A04020102020204" pitchFamily="34" charset="0"/>
              </a:rPr>
              <a:t>лов.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33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ru-RU" sz="20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15 ИНЫХ </a:t>
            </a:r>
            <a:r>
              <a:rPr lang="ru-RU" sz="20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ФАКТОВ  О «ПРОМЫСЛЕ» ЛОСОСЕЙ В ИЭЗ РФ ПОСЛЕ ЗАПРЕТА ДРИФТЕРНЫХ СЕТЕЙ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19248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ОДНАКО </a:t>
            </a: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!!!</a:t>
            </a:r>
          </a:p>
          <a:p>
            <a:pPr marL="0" indent="0">
              <a:buNone/>
            </a:pPr>
            <a:r>
              <a:rPr lang="ru-RU" sz="3800" b="1" dirty="0">
                <a:solidFill>
                  <a:srgbClr val="C00000"/>
                </a:solidFill>
                <a:latin typeface="Arial Black" panose="020B0A04020102020204" pitchFamily="34" charset="0"/>
              </a:rPr>
              <a:t>7</a:t>
            </a:r>
            <a:r>
              <a:rPr lang="ru-RU" sz="38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. </a:t>
            </a:r>
            <a:r>
              <a:rPr lang="ru-RU" dirty="0">
                <a:latin typeface="Arial Black" panose="020B0A04020102020204" pitchFamily="34" charset="0"/>
              </a:rPr>
              <a:t>Ученый совет ВНИРО протоколом № 3 от 25.01.2016 г. 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БЕЗ НАУЧНОГО ОБОСНОВАНИЯ отозвал рекомендацию </a:t>
            </a:r>
            <a:r>
              <a:rPr lang="ru-RU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обметных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 сетей </a:t>
            </a:r>
            <a:r>
              <a:rPr lang="ru-RU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с формулировкой</a:t>
            </a:r>
            <a:r>
              <a:rPr lang="ru-RU" u="sng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:</a:t>
            </a:r>
            <a:r>
              <a:rPr lang="ru-RU" sz="30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«</a:t>
            </a:r>
            <a:r>
              <a:rPr lang="ru-RU" sz="30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2. В связи с решением совещания под руководством  заместителя Министра сельского хозяйства – Руководителя Федерального </a:t>
            </a:r>
            <a:r>
              <a:rPr lang="ru-RU" sz="3000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агенства</a:t>
            </a:r>
            <a:r>
              <a:rPr lang="ru-RU" sz="30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по рыболовству И.В. Шестакова от 21 января 2016 г. отозвать решение биологической секции Ученого совета ФГБНУ «ВНИРО» от 30 ноября 2015 года № 81.».</a:t>
            </a:r>
            <a:r>
              <a:rPr lang="ru-RU" sz="30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dirty="0">
                <a:latin typeface="Arial Black" panose="020B0A04020102020204" pitchFamily="34" charset="0"/>
              </a:rPr>
              <a:t>и 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заменил её рекомендацией двух заведомо непригодных для промысла орудий лова- </a:t>
            </a:r>
            <a:r>
              <a:rPr lang="ru-RU" dirty="0">
                <a:latin typeface="Arial Black" panose="020B0A04020102020204" pitchFamily="34" charset="0"/>
              </a:rPr>
              <a:t>тралов и кошельковых неводов - 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и одного неизвестного практике лова орудия</a:t>
            </a:r>
            <a:r>
              <a:rPr lang="ru-RU" dirty="0">
                <a:latin typeface="Arial Black" panose="020B0A04020102020204" pitchFamily="34" charset="0"/>
              </a:rPr>
              <a:t> - поверхностных ловушек.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25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820400" cy="701674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15 ИНЫХ </a:t>
            </a:r>
            <a:r>
              <a:rPr lang="ru-RU" sz="24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ФАКТОВ  О «ПРОМЫСЛЕ» ЛОСОСЕЙ В ИЭЗ РФ ПОСЛЕ ЗАПРЕТА ДРИФТЕРНЫХ СЕТЕЙ</a:t>
            </a:r>
            <a:endParaRPr lang="ru-RU" sz="24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8</a:t>
            </a:r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. </a:t>
            </a:r>
            <a:r>
              <a:rPr lang="ru-RU" dirty="0" smtClean="0">
                <a:latin typeface="Arial Black" panose="020B0A04020102020204" pitchFamily="34" charset="0"/>
              </a:rPr>
              <a:t>ВНИРО  по запросу рыбаков срочно разработал </a:t>
            </a:r>
            <a:r>
              <a:rPr lang="ru-RU" dirty="0">
                <a:latin typeface="Arial Black" panose="020B0A04020102020204" pitchFamily="34" charset="0"/>
              </a:rPr>
              <a:t>новое орудие лова из двух плоских </a:t>
            </a:r>
            <a:r>
              <a:rPr lang="ru-RU" dirty="0" smtClean="0">
                <a:latin typeface="Arial Black" panose="020B0A04020102020204" pitchFamily="34" charset="0"/>
              </a:rPr>
              <a:t>сетных крыльев </a:t>
            </a:r>
            <a:r>
              <a:rPr lang="ru-RU" dirty="0">
                <a:latin typeface="Arial Black" panose="020B0A04020102020204" pitchFamily="34" charset="0"/>
              </a:rPr>
              <a:t>и расположенной между ними объемной  ловушки, конструктивно удовлетворяющее требованиям указанного  в Правилах рыболовства орудия лова, относящегося к категории ловушек</a:t>
            </a:r>
            <a:r>
              <a:rPr lang="ru-RU" dirty="0" smtClean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9</a:t>
            </a:r>
            <a:r>
              <a:rPr lang="ru-RU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. </a:t>
            </a:r>
            <a:r>
              <a:rPr lang="ru-RU" dirty="0">
                <a:latin typeface="Arial Black" panose="020B0A04020102020204" pitchFamily="34" charset="0"/>
              </a:rPr>
              <a:t>Семь судов изготовили и вышли на промысел поверхностными ловушками. В период 1 – 20 июня 2016 г. использование этого орудия лова в 7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  <a:r>
              <a:rPr lang="ru-RU" dirty="0">
                <a:latin typeface="Arial Black" panose="020B0A04020102020204" pitchFamily="34" charset="0"/>
              </a:rPr>
              <a:t>официальных актах проверок ПУ ФСБ было признано законным. </a:t>
            </a:r>
            <a:endParaRPr lang="ru-RU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546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5474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15 ИНЫХ </a:t>
            </a:r>
            <a:r>
              <a:rPr lang="ru-RU" sz="24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ФАКТОВ  О «ПРОМЫСЛЕ» ЛОСОСЕЙ В ИЭЗ РФ ПОСЛЕ ЗАПРЕТА ДРИФТЕРНЫХ СЕТЕЙ</a:t>
            </a:r>
            <a:endParaRPr lang="ru-RU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64771"/>
            <a:ext cx="10515600" cy="50013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10.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 РОССИЙСКОМ РЫБОЛОВСТВЕ ЗАКОН ИМЕЕТ ОБРАТНУЮ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СИЛУ. </a:t>
            </a:r>
          </a:p>
          <a:p>
            <a:pPr marL="0" indent="0">
              <a:buNone/>
            </a:pPr>
            <a:r>
              <a:rPr lang="ru-RU" dirty="0" smtClean="0">
                <a:latin typeface="Arial Black" panose="020B0A04020102020204" pitchFamily="34" charset="0"/>
              </a:rPr>
              <a:t>23 </a:t>
            </a:r>
            <a:r>
              <a:rPr lang="ru-RU" dirty="0">
                <a:latin typeface="Arial Black" panose="020B0A04020102020204" pitchFamily="34" charset="0"/>
              </a:rPr>
              <a:t>июня 2016 г. промысел был остановлен, суда арестованы, против предприятий возбуждены административные дела, против капитанов – уголовные. При этом </a:t>
            </a:r>
            <a:r>
              <a:rPr lang="ru-RU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в период </a:t>
            </a:r>
            <a:r>
              <a:rPr lang="ru-RU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промысла 1 – 20 июня 2016г. </a:t>
            </a:r>
            <a:r>
              <a:rPr lang="ru-RU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издано 8 документов госорганов, уполномоченных в области рыболовства, признавших промысел поверхностными ловушками законным </a:t>
            </a:r>
            <a:r>
              <a:rPr lang="ru-RU" i="1" dirty="0">
                <a:latin typeface="Arial Black" panose="020B0A04020102020204" pitchFamily="34" charset="0"/>
              </a:rPr>
              <a:t>(официальное письмо ФГБНУ «</a:t>
            </a:r>
            <a:r>
              <a:rPr lang="ru-RU" i="1" dirty="0" err="1">
                <a:latin typeface="Arial Black" panose="020B0A04020102020204" pitchFamily="34" charset="0"/>
              </a:rPr>
              <a:t>КамчатНИРО</a:t>
            </a:r>
            <a:r>
              <a:rPr lang="ru-RU" i="1" dirty="0">
                <a:latin typeface="Arial Black" panose="020B0A04020102020204" pitchFamily="34" charset="0"/>
              </a:rPr>
              <a:t>» </a:t>
            </a:r>
            <a:r>
              <a:rPr lang="ru-RU" i="1" dirty="0" smtClean="0">
                <a:latin typeface="Arial Black" panose="020B0A04020102020204" pitchFamily="34" charset="0"/>
              </a:rPr>
              <a:t>от </a:t>
            </a:r>
            <a:r>
              <a:rPr lang="ru-RU" i="1" dirty="0">
                <a:latin typeface="Arial Black" panose="020B0A04020102020204" pitchFamily="34" charset="0"/>
              </a:rPr>
              <a:t>21.06.2016 </a:t>
            </a:r>
            <a:r>
              <a:rPr lang="ru-RU" i="1" dirty="0" smtClean="0">
                <a:latin typeface="Arial Black" panose="020B0A04020102020204" pitchFamily="34" charset="0"/>
              </a:rPr>
              <a:t>г. в адрес ПУ ФСБ и </a:t>
            </a:r>
            <a:r>
              <a:rPr lang="ru-RU" i="1" dirty="0">
                <a:latin typeface="Arial Black" panose="020B0A04020102020204" pitchFamily="34" charset="0"/>
              </a:rPr>
              <a:t>7 актов проверок ПУ ФПС ФСБ). 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Ни один из этих документов не признан ошибочным и не отозван.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939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янец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3275</TotalTime>
  <Words>1410</Words>
  <PresentationFormat>Широкоэкранный</PresentationFormat>
  <Paragraphs>67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Times New Roman</vt:lpstr>
      <vt:lpstr>Тема Office</vt:lpstr>
      <vt:lpstr>XIII Международный конгресс рыбаков  Ассоциация предприятий морского лова  тихоокеанских лососей  Владивосток 4-5 октября 2018</vt:lpstr>
      <vt:lpstr>О ДОСТОВЕРНОСТИ ДОКЛАДА </vt:lpstr>
      <vt:lpstr>5 ЭКОНОМИЧЕСКИХ ФАКТОВ О ПРОМЫСЛЕ ЛОСОСЕЙ В ИЭЗ РФ:</vt:lpstr>
      <vt:lpstr>5 ЮРИДИЧЕСКИХ ФАКТОВ О ПРОМЫСЛЕ ЛОСОСЕЙ В ИЭЗ РФ:</vt:lpstr>
      <vt:lpstr>15 ИНЫХ ФАКТОВ  О «ПРОМЫСЛЕ» ЛОСОСЕЙ В ИЭЗ РФ ПОСЛЕ ЗАПРЕТА ДРИФТЕРНЫХ СЕТЕЙ</vt:lpstr>
      <vt:lpstr>15 ИНЫХ ФАКТОВ  О «ПРОМЫСЛЕ» ЛОСОСЕЙ В ИЭЗ РФ ПОСЛЕ ЗАПРЕТА ДРИФТЕРНЫХ СЕТЕЙ</vt:lpstr>
      <vt:lpstr>15 ИНЫХ ФАКТОВ  О «ПРОМЫСЛЕ» ЛОСОСЕЙ В ИЭЗ РФ ПОСЛЕ ЗАПРЕТА ДРИФТЕРНЫХ СЕТЕЙ</vt:lpstr>
      <vt:lpstr>15 ИНЫХ ФАКТОВ  О «ПРОМЫСЛЕ» ЛОСОСЕЙ В ИЭЗ РФ ПОСЛЕ ЗАПРЕТА ДРИФТЕРНЫХ СЕТЕЙ</vt:lpstr>
      <vt:lpstr>15 ИНЫХ ФАКТОВ  О «ПРОМЫСЛЕ» ЛОСОСЕЙ В ИЭЗ РФ ПОСЛЕ ЗАПРЕТА ДРИФТЕРНЫХ СЕТЕЙ</vt:lpstr>
      <vt:lpstr>15 ИНЫХ ФАКТОВ  О «ПРОМЫСЛЕ» ЛОСОСЕЙ В ИЭЗ РФ ПОСЛЕ ЗАПРЕТА ДРИФТЕРНЫХ СЕТЕЙ</vt:lpstr>
      <vt:lpstr>15 ИНЫХ ФАКТОВ  О «ПРОМЫСЛЕ» ЛОСОСЕЙ В ИЭЗ РФ ПОСЛЕ ЗАПРЕТА ДРИФТЕРНЫХ СЕТЕЙ</vt:lpstr>
      <vt:lpstr>15 ИНЫХ ФАКТОВ  О «ПРОМЫСЛЕ» ЛОСОСЕЙ В ИЭЗ РФ ПОСЛЕ ЗАПРЕТА ДРИФТЕРНЫХ СЕТЕЙ</vt:lpstr>
      <vt:lpstr>15 ИНЫХ ФАКТОВ  О «ПРОМЫСЛЕ» ЛОСОСЕЙ В ИЭЗ РФ ПОСЛЕ ЗАПРЕТА ДРИФТЕРНЫХ СЕТЕЙ</vt:lpstr>
      <vt:lpstr>15 ИНЫХ ФАКТОВ  О «ПРОМЫСЛЕ» ЛОСОСЕЙ В ИЭЗ РФ ПОСЛЕ ЗАПРЕТА ДРИФТЕРНЫХ СЕТЕЙ</vt:lpstr>
      <vt:lpstr>ВЫВОДЫ</vt:lpstr>
      <vt:lpstr>ВЫВОДЫ</vt:lpstr>
      <vt:lpstr>ВЫВОДЫ</vt:lpstr>
      <vt:lpstr>предложения</vt:lpstr>
      <vt:lpstr>предложения</vt:lpstr>
      <vt:lpstr>предложения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2018-09-28T12:53:16Z</dcterms:created>
  <dcterms:modified xsi:type="dcterms:W3CDTF">2018-11-29T13:20:04Z</dcterms:modified>
</cp:coreProperties>
</file>